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93" r:id="rId2"/>
    <p:sldId id="484" r:id="rId3"/>
    <p:sldId id="314" r:id="rId4"/>
    <p:sldId id="315" r:id="rId5"/>
    <p:sldId id="407" r:id="rId6"/>
    <p:sldId id="479" r:id="rId7"/>
    <p:sldId id="480" r:id="rId8"/>
    <p:sldId id="464" r:id="rId9"/>
    <p:sldId id="467" r:id="rId10"/>
    <p:sldId id="465" r:id="rId11"/>
    <p:sldId id="466" r:id="rId12"/>
    <p:sldId id="470" r:id="rId13"/>
    <p:sldId id="481" r:id="rId14"/>
    <p:sldId id="482" r:id="rId15"/>
    <p:sldId id="411" r:id="rId16"/>
    <p:sldId id="412" r:id="rId17"/>
    <p:sldId id="413" r:id="rId18"/>
    <p:sldId id="477" r:id="rId19"/>
    <p:sldId id="476" r:id="rId20"/>
    <p:sldId id="408" r:id="rId21"/>
    <p:sldId id="478" r:id="rId22"/>
    <p:sldId id="483" r:id="rId23"/>
    <p:sldId id="256" r:id="rId24"/>
    <p:sldId id="259" r:id="rId25"/>
    <p:sldId id="260" r:id="rId26"/>
    <p:sldId id="485" r:id="rId27"/>
    <p:sldId id="486" r:id="rId28"/>
    <p:sldId id="487" r:id="rId29"/>
    <p:sldId id="264" r:id="rId30"/>
    <p:sldId id="261" r:id="rId31"/>
    <p:sldId id="262" r:id="rId32"/>
    <p:sldId id="263" r:id="rId33"/>
    <p:sldId id="488" r:id="rId34"/>
    <p:sldId id="268" r:id="rId35"/>
    <p:sldId id="267" r:id="rId36"/>
    <p:sldId id="274" r:id="rId37"/>
    <p:sldId id="269" r:id="rId38"/>
    <p:sldId id="270" r:id="rId39"/>
    <p:sldId id="271" r:id="rId40"/>
    <p:sldId id="298" r:id="rId41"/>
    <p:sldId id="275" r:id="rId42"/>
    <p:sldId id="309" r:id="rId43"/>
    <p:sldId id="272" r:id="rId44"/>
    <p:sldId id="273" r:id="rId45"/>
    <p:sldId id="307" r:id="rId46"/>
    <p:sldId id="308" r:id="rId47"/>
    <p:sldId id="306" r:id="rId48"/>
    <p:sldId id="305" r:id="rId49"/>
    <p:sldId id="276" r:id="rId50"/>
    <p:sldId id="277" r:id="rId51"/>
    <p:sldId id="279" r:id="rId52"/>
    <p:sldId id="278" r:id="rId53"/>
    <p:sldId id="310" r:id="rId54"/>
    <p:sldId id="311" r:id="rId55"/>
    <p:sldId id="280" r:id="rId56"/>
    <p:sldId id="285" r:id="rId57"/>
    <p:sldId id="286" r:id="rId58"/>
    <p:sldId id="287" r:id="rId59"/>
    <p:sldId id="297" r:id="rId60"/>
    <p:sldId id="296" r:id="rId61"/>
    <p:sldId id="288" r:id="rId62"/>
    <p:sldId id="290" r:id="rId63"/>
    <p:sldId id="303" r:id="rId64"/>
    <p:sldId id="291" r:id="rId65"/>
    <p:sldId id="304" r:id="rId66"/>
    <p:sldId id="313" r:id="rId67"/>
    <p:sldId id="312" r:id="rId68"/>
    <p:sldId id="281" r:id="rId69"/>
    <p:sldId id="282" r:id="rId70"/>
    <p:sldId id="283" r:id="rId71"/>
    <p:sldId id="284" r:id="rId72"/>
    <p:sldId id="489" r:id="rId73"/>
    <p:sldId id="490" r:id="rId74"/>
    <p:sldId id="302" r:id="rId75"/>
    <p:sldId id="301" r:id="rId76"/>
    <p:sldId id="299" r:id="rId77"/>
    <p:sldId id="300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0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0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8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2B05-A8FD-5247-8290-CE6606E1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020" y="1131096"/>
            <a:ext cx="5824331" cy="99417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D72C-6F54-3944-812B-69E78027F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019" y="2226469"/>
            <a:ext cx="5824331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Variety (Complexity)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02" y="2138194"/>
            <a:ext cx="3964451" cy="3005306"/>
          </a:xfrm>
        </p:spPr>
        <p:txBody>
          <a:bodyPr>
            <a:normAutofit fontScale="40000" lnSpcReduction="20000"/>
          </a:bodyPr>
          <a:lstStyle/>
          <a:p>
            <a:r>
              <a:rPr lang="en-US"/>
              <a:t>Relational Data (Tables/Transaction/Legacy Data)</a:t>
            </a:r>
          </a:p>
          <a:p>
            <a:r>
              <a:rPr lang="en-US"/>
              <a:t>Text Data (Web)</a:t>
            </a:r>
          </a:p>
          <a:p>
            <a:r>
              <a:rPr lang="en-US"/>
              <a:t>Semi-structured Data (XML) </a:t>
            </a:r>
          </a:p>
          <a:p>
            <a:r>
              <a:rPr lang="en-US"/>
              <a:t>Graph Data</a:t>
            </a:r>
          </a:p>
          <a:p>
            <a:pPr lvl="1"/>
            <a:r>
              <a:rPr lang="en-US"/>
              <a:t>Social Network, Semantic Web (RDF), … </a:t>
            </a:r>
          </a:p>
          <a:p>
            <a:pPr marL="342900" lvl="1" indent="0">
              <a:buNone/>
            </a:pPr>
            <a:endParaRPr lang="en-US"/>
          </a:p>
          <a:p>
            <a:r>
              <a:rPr lang="en-US"/>
              <a:t>Streaming Data </a:t>
            </a:r>
          </a:p>
          <a:p>
            <a:pPr lvl="1"/>
            <a:r>
              <a:rPr lang="en-US"/>
              <a:t>You can only scan the data once</a:t>
            </a:r>
          </a:p>
          <a:p>
            <a:endParaRPr lang="en-US"/>
          </a:p>
          <a:p>
            <a:r>
              <a:rPr lang="en-US"/>
              <a:t>A single application can be generating/collecting many types of data  </a:t>
            </a:r>
          </a:p>
          <a:p>
            <a:endParaRPr lang="en-US"/>
          </a:p>
          <a:p>
            <a:r>
              <a:rPr lang="en-US"/>
              <a:t>Big Public Data (online, weather, finance, </a:t>
            </a:r>
            <a:r>
              <a:rPr lang="en-US" err="1"/>
              <a:t>etc</a:t>
            </a:r>
            <a:r>
              <a:rPr lang="en-US"/>
              <a:t>)  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86" y="2252497"/>
            <a:ext cx="845443" cy="842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01" y="2252495"/>
            <a:ext cx="1169628" cy="877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13" y="3340839"/>
            <a:ext cx="881848" cy="67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64" y="4157383"/>
            <a:ext cx="1343797" cy="793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151" y="3254031"/>
            <a:ext cx="1192133" cy="903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718" y="4319983"/>
            <a:ext cx="1145643" cy="9257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43050" y="5314953"/>
            <a:ext cx="3312189" cy="548447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rgbClr val="0000FF"/>
                </a:solidFill>
              </a:rPr>
              <a:t>To extract knowledge</a:t>
            </a:r>
            <a:r>
              <a:rPr lang="en-US" sz="135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sz="135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Velocity (Speed)</a:t>
            </a:r>
            <a:br>
              <a:rPr lang="en-US">
                <a:solidFill>
                  <a:srgbClr val="0000FF"/>
                </a:solidFill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686" y="2183438"/>
            <a:ext cx="6173707" cy="3222953"/>
          </a:xfrm>
        </p:spPr>
        <p:txBody>
          <a:bodyPr>
            <a:normAutofit/>
          </a:bodyPr>
          <a:lstStyle/>
          <a:p>
            <a:r>
              <a:rPr lang="en-US"/>
              <a:t>Data is begin generated fast and need to be processed fast</a:t>
            </a:r>
          </a:p>
          <a:p>
            <a:r>
              <a:rPr lang="en-US"/>
              <a:t>Online Data Analytics</a:t>
            </a:r>
          </a:p>
          <a:p>
            <a:r>
              <a:rPr lang="en-US"/>
              <a:t>Late decisions </a:t>
            </a:r>
            <a:r>
              <a:rPr lang="en-US">
                <a:sym typeface="Wingdings"/>
              </a:rPr>
              <a:t> missing opportunities</a:t>
            </a:r>
          </a:p>
          <a:p>
            <a:r>
              <a:rPr lang="en-US" b="1">
                <a:solidFill>
                  <a:srgbClr val="800000"/>
                </a:solidFill>
                <a:sym typeface="Wingdings"/>
              </a:rPr>
              <a:t>Example</a:t>
            </a:r>
            <a:endParaRPr lang="en-US" sz="1425">
              <a:sym typeface="Wingdings"/>
            </a:endParaRPr>
          </a:p>
          <a:p>
            <a:pPr lvl="1"/>
            <a:r>
              <a:rPr lang="en-US" sz="1425" b="1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425">
                <a:sym typeface="Wingdings"/>
              </a:rPr>
              <a:t>sensors monitoring your activities and body   any abnormal measurements require immediate reaction</a:t>
            </a:r>
            <a:endParaRPr lang="en-US" sz="142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2578952"/>
            <a:ext cx="947742" cy="10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Real-time/Fast Data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E0B7543-D796-0C49-AA55-F1F9BB390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383496" y="2128351"/>
            <a:ext cx="2010550" cy="1674695"/>
            <a:chOff x="320661" y="1694798"/>
            <a:chExt cx="2680732" cy="2232927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6807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200"/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28573" y="2115195"/>
            <a:ext cx="2089593" cy="1722950"/>
            <a:chOff x="3047431" y="1677257"/>
            <a:chExt cx="2786124" cy="22972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4" y="3358970"/>
              <a:ext cx="254420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200"/>
                <a:t>(collecting all sorts of data)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29459" y="2181126"/>
            <a:ext cx="2190087" cy="1042954"/>
            <a:chOff x="6115278" y="1765168"/>
            <a:chExt cx="2920116" cy="13906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2011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200"/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37772" y="3459247"/>
            <a:ext cx="2371130" cy="944198"/>
            <a:chOff x="5859696" y="3469326"/>
            <a:chExt cx="3161506" cy="12589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200"/>
                <a:t>(measuring all kinds of data)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8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57300" y="1771653"/>
            <a:ext cx="64008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Google processes 20 PB a day (2008)</a:t>
            </a:r>
          </a:p>
          <a:p>
            <a:r>
              <a:rPr lang="en-US"/>
              <a:t>Wayback Machine has 3 PB + 100 TB/month (3/2009)</a:t>
            </a:r>
          </a:p>
          <a:p>
            <a:r>
              <a:rPr lang="en-US"/>
              <a:t>Facebook has 2.5 PB of user data + 15 TB/day (4/2009) </a:t>
            </a:r>
          </a:p>
          <a:p>
            <a:r>
              <a:rPr lang="en-US"/>
              <a:t>eBay has 6.5 PB of user data + 50 TB/day (5/2009)</a:t>
            </a:r>
          </a:p>
          <a:p>
            <a:r>
              <a:rPr lang="en-US"/>
              <a:t>CERN’s Large </a:t>
            </a:r>
            <a:r>
              <a:rPr lang="en-US" err="1"/>
              <a:t>Hydron</a:t>
            </a:r>
            <a:r>
              <a:rPr lang="en-US"/>
              <a:t> Collider (LHC) generates 15 PB a year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196" name="Picture 5" descr="bill_gates_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3" y="4114800"/>
            <a:ext cx="2355056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5143500" y="4400550"/>
            <a:ext cx="1771650" cy="74295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350">
                <a:solidFill>
                  <a:srgbClr val="FF0000"/>
                </a:solidFill>
              </a:rPr>
              <a:t>640K</a:t>
            </a:r>
            <a:r>
              <a:rPr lang="en-US" sz="1350"/>
              <a:t> </a:t>
            </a:r>
            <a:r>
              <a:rPr lang="en-US" sz="1350">
                <a:solidFill>
                  <a:schemeClr val="bg2"/>
                </a:solidFill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4897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33488"/>
            <a:ext cx="68580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3000" y="5816204"/>
            <a:ext cx="177165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50" err="1">
                <a:solidFill>
                  <a:schemeClr val="bg1"/>
                </a:solidFill>
              </a:rPr>
              <a:t>Maximilien</a:t>
            </a:r>
            <a:r>
              <a:rPr lang="en-US" sz="750">
                <a:solidFill>
                  <a:schemeClr val="bg1"/>
                </a:solidFill>
              </a:rPr>
              <a:t> Brice, © CERN</a:t>
            </a:r>
          </a:p>
        </p:txBody>
      </p:sp>
    </p:spTree>
    <p:extLst>
      <p:ext uri="{BB962C8B-B14F-4D97-AF65-F5344CB8AC3E}">
        <p14:creationId xmlns:p14="http://schemas.microsoft.com/office/powerpoint/2010/main" val="294902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33488"/>
            <a:ext cx="68580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3000" y="5816204"/>
            <a:ext cx="177165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50" err="1">
                <a:solidFill>
                  <a:schemeClr val="bg1"/>
                </a:solidFill>
              </a:rPr>
              <a:t>Maximilien</a:t>
            </a:r>
            <a:r>
              <a:rPr lang="en-US" sz="750">
                <a:solidFill>
                  <a:schemeClr val="bg1"/>
                </a:solidFill>
              </a:rPr>
              <a:t> Brice, © CERN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04C67-EF36-F342-8B7C-31A9C75F3318}"/>
              </a:ext>
            </a:extLst>
          </p:cNvPr>
          <p:cNvSpPr/>
          <p:nvPr/>
        </p:nvSpPr>
        <p:spPr>
          <a:xfrm>
            <a:off x="3294822" y="4368248"/>
            <a:ext cx="2430117" cy="13716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0516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Neuroscience has LOTS of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6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Neuroscience has LOTS of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For both:</a:t>
            </a:r>
          </a:p>
          <a:p>
            <a:r>
              <a:rPr lang="en-US" dirty="0"/>
              <a:t>Understanding how the brain works</a:t>
            </a:r>
          </a:p>
          <a:p>
            <a:r>
              <a:rPr lang="en-US" dirty="0"/>
              <a:t>Creating “artificial intelligence” algorithms</a:t>
            </a:r>
          </a:p>
        </p:txBody>
      </p:sp>
    </p:spTree>
    <p:extLst>
      <p:ext uri="{BB962C8B-B14F-4D97-AF65-F5344CB8AC3E}">
        <p14:creationId xmlns:p14="http://schemas.microsoft.com/office/powerpoint/2010/main" val="41045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AB752-CAD3-224B-B1F0-15956378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0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F294C-B372-6649-ADEA-865E4C61DC59}"/>
              </a:ext>
            </a:extLst>
          </p:cNvPr>
          <p:cNvSpPr/>
          <p:nvPr/>
        </p:nvSpPr>
        <p:spPr>
          <a:xfrm>
            <a:off x="2661203" y="1974758"/>
            <a:ext cx="54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/>
              <a:t>Human Brain has been estimated to encode 2.5 </a:t>
            </a:r>
            <a:r>
              <a:rPr lang="en-US" sz="3000" b="1"/>
              <a:t>PETABYTES.  </a:t>
            </a:r>
          </a:p>
          <a:p>
            <a:endParaRPr lang="en-US" sz="3000"/>
          </a:p>
          <a:p>
            <a:r>
              <a:rPr lang="en-US" sz="3000"/>
              <a:t> That’s 2.5 </a:t>
            </a:r>
            <a:r>
              <a:rPr lang="en-US" sz="3000" b="1"/>
              <a:t>MILLION</a:t>
            </a:r>
            <a:r>
              <a:rPr lang="en-US" sz="3000"/>
              <a:t> Gigabytes</a:t>
            </a:r>
          </a:p>
        </p:txBody>
      </p:sp>
    </p:spTree>
    <p:extLst>
      <p:ext uri="{BB962C8B-B14F-4D97-AF65-F5344CB8AC3E}">
        <p14:creationId xmlns:p14="http://schemas.microsoft.com/office/powerpoint/2010/main" val="11935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Decisions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Ret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 b="4776"/>
          <a:stretch>
            <a:fillRect/>
          </a:stretch>
        </p:blipFill>
        <p:spPr bwMode="auto">
          <a:xfrm>
            <a:off x="3630268" y="1801933"/>
            <a:ext cx="5429250" cy="360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92273" y="2840377"/>
            <a:ext cx="33692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dirty="0">
                <a:latin typeface="Arial" charset="0"/>
                <a:cs typeface="Times New Roman" charset="0"/>
              </a:rPr>
              <a:t>~120 Million rods, and 6 Million Cones</a:t>
            </a:r>
          </a:p>
          <a:p>
            <a:r>
              <a:rPr lang="en-GB" dirty="0">
                <a:latin typeface="Arial" charset="0"/>
                <a:cs typeface="Times New Roman" charset="0"/>
              </a:rPr>
              <a:t>Each signalling changes on the order of 10-100 </a:t>
            </a:r>
            <a:r>
              <a:rPr lang="en-GB" dirty="0" err="1">
                <a:latin typeface="Arial" charset="0"/>
                <a:cs typeface="Times New Roman" charset="0"/>
              </a:rPr>
              <a:t>ms</a:t>
            </a:r>
            <a:endParaRPr lang="en-US" dirty="0"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9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527927" y="2138052"/>
            <a:ext cx="656749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>
                <a:latin typeface="Arial" charset="0"/>
                <a:cs typeface="Times New Roman" charset="0"/>
              </a:rPr>
              <a:t>Vision alone gives your brain about 10 </a:t>
            </a:r>
            <a:r>
              <a:rPr lang="en-GB" u="sng">
                <a:latin typeface="Arial" charset="0"/>
                <a:cs typeface="Times New Roman" charset="0"/>
              </a:rPr>
              <a:t>Million</a:t>
            </a:r>
            <a:r>
              <a:rPr lang="en-GB">
                <a:latin typeface="Arial" charset="0"/>
                <a:cs typeface="Times New Roman" charset="0"/>
              </a:rPr>
              <a:t> bytes per second!</a:t>
            </a:r>
          </a:p>
          <a:p>
            <a:r>
              <a:rPr lang="en-GB">
                <a:latin typeface="Arial" charset="0"/>
                <a:cs typeface="Times New Roman" charset="0"/>
              </a:rPr>
              <a:t>(* A ”byte” is 8 bits)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But it has been suggested that your conscious perception is ~5 bytes per second (Zimmerman 1989).  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That’s Not 5 Million   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5.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Every second millions of bytes of information are compressed down to 5. </a:t>
            </a:r>
            <a:endParaRPr lang="en-US">
              <a:latin typeface="Arial" charset="0"/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00B6-832F-2449-9959-37FA515EC6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107865-629D-6743-BDB6-D5CDBF35F843}"/>
              </a:ext>
            </a:extLst>
          </p:cNvPr>
          <p:cNvSpPr txBox="1">
            <a:spLocks/>
          </p:cNvSpPr>
          <p:nvPr/>
        </p:nvSpPr>
        <p:spPr>
          <a:xfrm>
            <a:off x="1510534" y="1030671"/>
            <a:ext cx="5829300" cy="555242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300" kern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86182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 What is Big Data/AI?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It’s fundamentally about extracting the most important information from </a:t>
            </a:r>
            <a:r>
              <a:rPr lang="en-US" b="1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Making decisions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auge&#10;&#10;Description automatically generated">
            <a:extLst>
              <a:ext uri="{FF2B5EF4-FFF2-40B4-BE49-F238E27FC236}">
                <a16:creationId xmlns:a16="http://schemas.microsoft.com/office/drawing/2014/main" id="{EDB0526D-B473-9046-AB24-E5889CF2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17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Making decisions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2691137"/>
          </a:xfrm>
        </p:spPr>
        <p:txBody>
          <a:bodyPr>
            <a:normAutofit fontScale="90000"/>
          </a:bodyPr>
          <a:lstStyle/>
          <a:p>
            <a:r>
              <a:rPr lang="en-US" dirty="0"/>
              <a:t>Uncertainty</a:t>
            </a:r>
            <a:br>
              <a:rPr lang="en-US" dirty="0"/>
            </a:br>
            <a:r>
              <a:rPr lang="en-US" dirty="0"/>
              <a:t>People are good at variance</a:t>
            </a:r>
            <a:br>
              <a:rPr lang="en-US" dirty="0"/>
            </a:br>
            <a:r>
              <a:rPr lang="en-US" dirty="0"/>
              <a:t>bad at bias</a:t>
            </a:r>
          </a:p>
        </p:txBody>
      </p:sp>
    </p:spTree>
    <p:extLst>
      <p:ext uri="{BB962C8B-B14F-4D97-AF65-F5344CB8AC3E}">
        <p14:creationId xmlns:p14="http://schemas.microsoft.com/office/powerpoint/2010/main" val="38307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8238-81D6-D50C-3AFA-447CC433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7" y="171668"/>
            <a:ext cx="7886700" cy="994172"/>
          </a:xfrm>
        </p:spPr>
        <p:txBody>
          <a:bodyPr/>
          <a:lstStyle/>
          <a:p>
            <a:r>
              <a:rPr lang="en-US" dirty="0"/>
              <a:t>Bias/Variance Trade off: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01BC87-B24D-A598-02B3-EC2E69BFE3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556" y="1424020"/>
            <a:ext cx="6203371" cy="52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8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A3E-D823-B92D-64CC-99B6603ED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often don’t know the target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2ED6EFE-D50B-0CC0-7F5E-A4F44159B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calibration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423848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C18-98A0-5F44-A5AC-72A726DE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Miscalibration in physics: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8A582C66-03D1-A543-BC45-D77E2215A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65" y="2353941"/>
            <a:ext cx="8302285" cy="3502958"/>
          </a:xfrm>
        </p:spPr>
      </p:pic>
    </p:spTree>
    <p:extLst>
      <p:ext uri="{BB962C8B-B14F-4D97-AF65-F5344CB8AC3E}">
        <p14:creationId xmlns:p14="http://schemas.microsoft.com/office/powerpoint/2010/main" val="87751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Big Data/AI?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1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5259-56EA-4049-AD67-E0CBD2CB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687523-99E9-DE4F-8AF6-4208319E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001" y="365126"/>
            <a:ext cx="5650508" cy="6459376"/>
          </a:xfrm>
        </p:spPr>
      </p:pic>
    </p:spTree>
    <p:extLst>
      <p:ext uri="{BB962C8B-B14F-4D97-AF65-F5344CB8AC3E}">
        <p14:creationId xmlns:p14="http://schemas.microsoft.com/office/powerpoint/2010/main" val="283531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2F8B-F9D8-5B47-AEE7-C58FA35C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3EEE59-43FA-9940-96B0-BA14C861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0" y="365126"/>
            <a:ext cx="7059819" cy="6492874"/>
          </a:xfrm>
        </p:spPr>
      </p:pic>
    </p:spTree>
    <p:extLst>
      <p:ext uri="{BB962C8B-B14F-4D97-AF65-F5344CB8AC3E}">
        <p14:creationId xmlns:p14="http://schemas.microsoft.com/office/powerpoint/2010/main" val="1181497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D5A0-8429-3F40-A06E-808C9077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90125B8-E1E9-8549-9447-99007753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060" r="-2662" b="34720"/>
          <a:stretch/>
        </p:blipFill>
        <p:spPr>
          <a:xfrm>
            <a:off x="628650" y="162816"/>
            <a:ext cx="7532230" cy="6695184"/>
          </a:xfrm>
        </p:spPr>
      </p:pic>
    </p:spTree>
    <p:extLst>
      <p:ext uri="{BB962C8B-B14F-4D97-AF65-F5344CB8AC3E}">
        <p14:creationId xmlns:p14="http://schemas.microsoft.com/office/powerpoint/2010/main" val="23064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98895D-04CD-A765-87E5-E591705FC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50"/>
          <a:stretch/>
        </p:blipFill>
        <p:spPr>
          <a:xfrm>
            <a:off x="237849" y="1066801"/>
            <a:ext cx="9018511" cy="41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Consequences of miscalibration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70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EFEE-5BD0-3F41-9FF4-F735624D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84655F09-E76C-A744-BEC1-2F59B2F6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185" y="857250"/>
            <a:ext cx="6327815" cy="3556668"/>
          </a:xfrm>
        </p:spPr>
      </p:pic>
    </p:spTree>
    <p:extLst>
      <p:ext uri="{BB962C8B-B14F-4D97-AF65-F5344CB8AC3E}">
        <p14:creationId xmlns:p14="http://schemas.microsoft.com/office/powerpoint/2010/main" val="252566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F5C7-6B97-C24B-8179-A8263556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2"/>
            <a:ext cx="7886700" cy="994172"/>
          </a:xfrm>
        </p:spPr>
        <p:txBody>
          <a:bodyPr>
            <a:normAutofit/>
          </a:bodyPr>
          <a:lstStyle/>
          <a:p>
            <a:r>
              <a:rPr lang="en-US" sz="2700"/>
              <a:t>https://</a:t>
            </a:r>
            <a:r>
              <a:rPr lang="en-US" sz="2700" err="1"/>
              <a:t>github.com</a:t>
            </a:r>
            <a:r>
              <a:rPr lang="en-US" sz="2700"/>
              <a:t>/</a:t>
            </a:r>
            <a:r>
              <a:rPr lang="en-US" sz="2700" err="1"/>
              <a:t>tg-bomze</a:t>
            </a:r>
            <a:r>
              <a:rPr lang="en-US" sz="2700"/>
              <a:t>/Face-</a:t>
            </a:r>
            <a:r>
              <a:rPr lang="en-US" sz="2700" err="1"/>
              <a:t>Depixelizer</a:t>
            </a:r>
            <a:endParaRPr lang="en-US" sz="27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79990-7B90-B74B-B399-24C3D7B8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572" y="1851422"/>
            <a:ext cx="3706467" cy="3706467"/>
          </a:xfrm>
        </p:spPr>
      </p:pic>
    </p:spTree>
    <p:extLst>
      <p:ext uri="{BB962C8B-B14F-4D97-AF65-F5344CB8AC3E}">
        <p14:creationId xmlns:p14="http://schemas.microsoft.com/office/powerpoint/2010/main" val="47723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469A-8A46-DD4A-8865-C4C7D95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62BA3177-5D80-D54C-A2A4-2D75725A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890" y="1928813"/>
            <a:ext cx="5715000" cy="3000375"/>
          </a:xfrm>
        </p:spPr>
      </p:pic>
    </p:spTree>
    <p:extLst>
      <p:ext uri="{BB962C8B-B14F-4D97-AF65-F5344CB8AC3E}">
        <p14:creationId xmlns:p14="http://schemas.microsoft.com/office/powerpoint/2010/main" val="4015214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0D2-70F0-B241-A004-3AD16A6D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FFC26E-1AC1-9D4F-9C70-0C432832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02" r="49805"/>
          <a:stretch/>
        </p:blipFill>
        <p:spPr>
          <a:xfrm>
            <a:off x="4349646" y="1393951"/>
            <a:ext cx="4165704" cy="4070102"/>
          </a:xfrm>
        </p:spPr>
      </p:pic>
    </p:spTree>
    <p:extLst>
      <p:ext uri="{BB962C8B-B14F-4D97-AF65-F5344CB8AC3E}">
        <p14:creationId xmlns:p14="http://schemas.microsoft.com/office/powerpoint/2010/main" val="3235572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0D2-70F0-B241-A004-3AD16A6D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FFC26E-1AC1-9D4F-9C70-0C432832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973" r="3134"/>
          <a:stretch/>
        </p:blipFill>
        <p:spPr>
          <a:xfrm>
            <a:off x="4349646" y="1393951"/>
            <a:ext cx="4165704" cy="4070102"/>
          </a:xfrm>
        </p:spPr>
      </p:pic>
    </p:spTree>
    <p:extLst>
      <p:ext uri="{BB962C8B-B14F-4D97-AF65-F5344CB8AC3E}">
        <p14:creationId xmlns:p14="http://schemas.microsoft.com/office/powerpoint/2010/main" val="114988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228" y="1131096"/>
            <a:ext cx="6838122" cy="994172"/>
          </a:xfrm>
        </p:spPr>
        <p:txBody>
          <a:bodyPr/>
          <a:lstStyle/>
          <a:p>
            <a:r>
              <a:rPr lang="en-US"/>
              <a:t>What is “big data”?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868" y="2226469"/>
            <a:ext cx="6942482" cy="3263504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No Single Definition. Big data</a:t>
            </a:r>
            <a:r>
              <a:rPr lang="en-US"/>
              <a:t> is the term for a collection of data sets so large and complex that it becomes difficult to process using on-hand database management tools or traditional data processing applications. </a:t>
            </a:r>
            <a:endParaRPr lang="en-US" altLang="en-US" b="1"/>
          </a:p>
          <a:p>
            <a:r>
              <a:rPr lang="en-US" altLang="en-US"/>
              <a:t>"Big Data are </a:t>
            </a:r>
            <a:r>
              <a:rPr lang="en-US" altLang="en-US">
                <a:solidFill>
                  <a:srgbClr val="C00000"/>
                </a:solidFill>
              </a:rPr>
              <a:t>high-volume</a:t>
            </a:r>
            <a:r>
              <a:rPr lang="en-US" altLang="en-US"/>
              <a:t>, </a:t>
            </a:r>
            <a:r>
              <a:rPr lang="en-US" altLang="en-US">
                <a:solidFill>
                  <a:srgbClr val="C00000"/>
                </a:solidFill>
              </a:rPr>
              <a:t>high-velocity</a:t>
            </a:r>
            <a:r>
              <a:rPr lang="en-US" altLang="en-US"/>
              <a:t>, and/or </a:t>
            </a:r>
            <a:r>
              <a:rPr lang="en-US" altLang="en-US">
                <a:solidFill>
                  <a:srgbClr val="C00000"/>
                </a:solidFill>
              </a:rPr>
              <a:t>high-variety</a:t>
            </a:r>
            <a:r>
              <a:rPr lang="en-US" altLang="en-US"/>
              <a:t> information assets that require new forms of processing to enable enhanced decision making, insight discovery and process optimization”  (Gartner 2012)</a:t>
            </a:r>
          </a:p>
          <a:p>
            <a:endParaRPr lang="en-US" alt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0B8E-E3AC-F088-0613-BB300547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DC639-2530-F91E-7499-545A5FDC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B10483-E6E3-9E21-41C2-27A37437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968"/>
            <a:ext cx="8753658" cy="61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3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606" y="1508522"/>
            <a:ext cx="5496791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risk, automating racism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Ruha</a:t>
            </a:r>
            <a:r>
              <a:rPr lang="en-US" dirty="0"/>
              <a:t> Benjamin</a:t>
            </a:r>
          </a:p>
        </p:txBody>
      </p:sp>
    </p:spTree>
    <p:extLst>
      <p:ext uri="{BB962C8B-B14F-4D97-AF65-F5344CB8AC3E}">
        <p14:creationId xmlns:p14="http://schemas.microsoft.com/office/powerpoint/2010/main" val="204041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Correctional Offender Management Profiling for Alternative Sanctions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08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BD8A-0333-2E4C-83E0-96DDC10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A68D4EF-27DF-0D45-B3D0-DB1971D9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09" y="950257"/>
            <a:ext cx="5267333" cy="4957490"/>
          </a:xfrm>
        </p:spPr>
      </p:pic>
    </p:spTree>
    <p:extLst>
      <p:ext uri="{BB962C8B-B14F-4D97-AF65-F5344CB8AC3E}">
        <p14:creationId xmlns:p14="http://schemas.microsoft.com/office/powerpoint/2010/main" val="77342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3751118" y="1688523"/>
            <a:ext cx="37719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21134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5519890" y="1612106"/>
            <a:ext cx="193271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2249D-AB5C-99BD-15F8-0CF2F355E756}"/>
              </a:ext>
            </a:extLst>
          </p:cNvPr>
          <p:cNvSpPr/>
          <p:nvPr/>
        </p:nvSpPr>
        <p:spPr>
          <a:xfrm>
            <a:off x="3844636" y="2595889"/>
            <a:ext cx="1932710" cy="2576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65380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5590309" y="1688523"/>
            <a:ext cx="193271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22695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</p:spTree>
    <p:extLst>
      <p:ext uri="{BB962C8B-B14F-4D97-AF65-F5344CB8AC3E}">
        <p14:creationId xmlns:p14="http://schemas.microsoft.com/office/powerpoint/2010/main" val="8949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4231-1C79-B9D4-759F-F3030BFF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4C1B-44AF-317F-0572-92A1760C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17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Algorithmic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9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6B01-71F5-4D42-9A47-1DEBA8B5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534" y="1030671"/>
            <a:ext cx="5829300" cy="555242"/>
          </a:xfrm>
        </p:spPr>
        <p:txBody>
          <a:bodyPr>
            <a:normAutofit fontScale="90000"/>
          </a:bodyPr>
          <a:lstStyle/>
          <a:p>
            <a:r>
              <a:rPr lang="en-US"/>
              <a:t>Neural Systems Process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8CE70-63C3-C74C-986C-CFE4B063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A081-5916-5642-8D4D-BFEFE3AD6E7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C084B0-EF61-F946-B883-C87D3A2FB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534" y="1812402"/>
            <a:ext cx="6115050" cy="35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1</a:t>
            </a:r>
            <a:r>
              <a:rPr lang="en-GB" sz="2100" b="1" kern="0" baseline="30000">
                <a:solidFill>
                  <a:schemeClr val="tx1"/>
                </a:solidFill>
                <a:latin typeface="Arial" charset="0"/>
                <a:cs typeface="Times New Roman" charset="0"/>
              </a:rPr>
              <a:t>st</a:t>
            </a: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: What is Information?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Claude Shannon  in 1949 created the mathematical definition of information.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Equating statistics of possibilities with information.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Creating the “bit” as a measure</a:t>
            </a:r>
          </a:p>
        </p:txBody>
      </p:sp>
    </p:spTree>
    <p:extLst>
      <p:ext uri="{BB962C8B-B14F-4D97-AF65-F5344CB8AC3E}">
        <p14:creationId xmlns:p14="http://schemas.microsoft.com/office/powerpoint/2010/main" val="2279979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67881C-9251-AB4D-A09B-D959B0CD6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623" y="1131096"/>
            <a:ext cx="4670762" cy="4721375"/>
          </a:xfrm>
        </p:spPr>
      </p:pic>
    </p:spTree>
    <p:extLst>
      <p:ext uri="{BB962C8B-B14F-4D97-AF65-F5344CB8AC3E}">
        <p14:creationId xmlns:p14="http://schemas.microsoft.com/office/powerpoint/2010/main" val="1003308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802-92BF-0348-AF13-3989852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2309C29-418F-874A-BA86-6DCD5B258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719" y="2125266"/>
            <a:ext cx="4321376" cy="3263504"/>
          </a:xfrm>
        </p:spPr>
      </p:pic>
    </p:spTree>
    <p:extLst>
      <p:ext uri="{BB962C8B-B14F-4D97-AF65-F5344CB8AC3E}">
        <p14:creationId xmlns:p14="http://schemas.microsoft.com/office/powerpoint/2010/main" val="164893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B2DD1D-8B63-FB60-80F4-630FD2E3680B}"/>
              </a:ext>
            </a:extLst>
          </p:cNvPr>
          <p:cNvSpPr/>
          <p:nvPr/>
        </p:nvSpPr>
        <p:spPr>
          <a:xfrm>
            <a:off x="4709315" y="1283279"/>
            <a:ext cx="3990109" cy="4094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62648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</p:spTree>
    <p:extLst>
      <p:ext uri="{BB962C8B-B14F-4D97-AF65-F5344CB8AC3E}">
        <p14:creationId xmlns:p14="http://schemas.microsoft.com/office/powerpoint/2010/main" val="3055728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C3FF3-C1AC-C36B-DC81-E3B5EBC168BA}"/>
              </a:ext>
            </a:extLst>
          </p:cNvPr>
          <p:cNvSpPr txBox="1"/>
          <p:nvPr/>
        </p:nvSpPr>
        <p:spPr>
          <a:xfrm>
            <a:off x="628650" y="2677200"/>
            <a:ext cx="3506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MillerDaily"/>
              </a:rPr>
              <a:t>They found that because the tool was de- signed to predict the cost of care as a proxy for health needs, Black patients with the same risk score as White patients tend to be much sicker, because providers spend much less on their care overall.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09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BE94-9106-6241-9280-3E592580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FF03-94CF-FA47-A713-D19F71BB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95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CAFD-6B6F-DB45-9E42-85DB83DE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EC12-7F81-1D4A-82C3-A5C1BC27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4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Paradox of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39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more the data, the surer we fool ourselves.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72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more the data, the surer we fool ourselves.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Or:  Quantity is not a substitute for quality</a:t>
            </a:r>
          </a:p>
        </p:txBody>
      </p:sp>
    </p:spTree>
    <p:extLst>
      <p:ext uri="{BB962C8B-B14F-4D97-AF65-F5344CB8AC3E}">
        <p14:creationId xmlns:p14="http://schemas.microsoft.com/office/powerpoint/2010/main" val="265473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2C8EF0B6-B191-804C-9BBA-383B4C6C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857250"/>
            <a:ext cx="5143500" cy="51435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070CC5C-993F-D84C-A04C-D26149AF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15" y="1349021"/>
            <a:ext cx="3512488" cy="182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A coin flip can take 2 states: heads/tails </a:t>
            </a:r>
          </a:p>
          <a:p>
            <a:pPr marL="0" indent="0" algn="l">
              <a:spcBef>
                <a:spcPct val="50000"/>
              </a:spcBef>
            </a:pPr>
            <a:endParaRPr lang="en-GB" sz="2100" b="1" kern="0">
              <a:solidFill>
                <a:schemeClr val="tx1"/>
              </a:solidFill>
              <a:latin typeface="Arial" charset="0"/>
              <a:cs typeface="Times New Roman" charset="0"/>
            </a:endParaRPr>
          </a:p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This is 1 bit of information</a:t>
            </a:r>
          </a:p>
          <a:p>
            <a:pPr indent="0" algn="l">
              <a:spcBef>
                <a:spcPct val="50000"/>
              </a:spcBef>
            </a:pPr>
            <a:endParaRPr lang="en-US" sz="1800" kern="0">
              <a:solidFill>
                <a:schemeClr val="tx1"/>
              </a:solidFill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53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6C32-4F42-562C-966C-63C32846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41995-DBEF-D43F-2EDD-B4D2C0A6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3B66BDC-2E7A-694B-961E-9B207836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742" y="829543"/>
            <a:ext cx="9573484" cy="35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4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83D2-5510-084D-80BC-896CFDF5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407-9428-D541-8DE6-AFC6D519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308" y="1824688"/>
            <a:ext cx="6771709" cy="4880912"/>
          </a:xfrm>
        </p:spPr>
        <p:txBody>
          <a:bodyPr>
            <a:normAutofit/>
          </a:bodyPr>
          <a:lstStyle/>
          <a:p>
            <a:r>
              <a:rPr lang="en-US" dirty="0"/>
              <a:t>What should you trust more for a poll?</a:t>
            </a:r>
          </a:p>
          <a:p>
            <a:r>
              <a:rPr lang="en-US" dirty="0"/>
              <a:t>A survey with 2,300,000?</a:t>
            </a:r>
          </a:p>
          <a:p>
            <a:r>
              <a:rPr lang="en-US" dirty="0"/>
              <a:t>A survey with 400?</a:t>
            </a:r>
          </a:p>
          <a:p>
            <a:r>
              <a:rPr lang="en-US" dirty="0"/>
              <a:t>Yes, it’s a trick question.</a:t>
            </a:r>
          </a:p>
          <a:p>
            <a:r>
              <a:rPr lang="en-US" dirty="0"/>
              <a:t>If there’s just a 0.005 correlation between responding and your choice </a:t>
            </a:r>
          </a:p>
          <a:p>
            <a:r>
              <a:rPr lang="en-US" dirty="0"/>
              <a:t>A truly random survey of 400 is as accurate as a biased survey of 2,300,000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FF04-65CE-04AB-572C-52D2084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8D41-4790-614C-1E6B-5A4EDC68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E673C2B-1B61-F091-7D48-77804763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51858"/>
            <a:ext cx="7600950" cy="62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37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104D68E-7160-B9E7-2265-4F5320D3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45" y="909205"/>
            <a:ext cx="5356898" cy="5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90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3" y="576274"/>
            <a:ext cx="8069633" cy="56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49" y="857250"/>
            <a:ext cx="5829300" cy="404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D6F38-7D49-CA62-53FA-6AD988A287C7}"/>
              </a:ext>
            </a:extLst>
          </p:cNvPr>
          <p:cNvSpPr txBox="1"/>
          <p:nvPr/>
        </p:nvSpPr>
        <p:spPr>
          <a:xfrm>
            <a:off x="675729" y="2108468"/>
            <a:ext cx="7792542" cy="37856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>
                <a:latin typeface="MinionPro"/>
              </a:rPr>
              <a:t>Many papers (16/62) used the pneumonia dataset of </a:t>
            </a:r>
            <a:r>
              <a:rPr lang="en-GB" sz="3000" dirty="0" err="1">
                <a:latin typeface="MinionPro"/>
              </a:rPr>
              <a:t>Kermany</a:t>
            </a:r>
            <a:r>
              <a:rPr lang="en-GB" sz="3000" dirty="0">
                <a:latin typeface="MinionPro"/>
              </a:rPr>
              <a:t> et al.</a:t>
            </a:r>
            <a:r>
              <a:rPr lang="en-GB" sz="3000" dirty="0">
                <a:solidFill>
                  <a:srgbClr val="3A689B"/>
                </a:solidFill>
                <a:latin typeface="MinionPro"/>
              </a:rPr>
              <a:t> </a:t>
            </a:r>
            <a:r>
              <a:rPr lang="en-GB" sz="3000" dirty="0">
                <a:latin typeface="MinionPro"/>
              </a:rPr>
              <a:t>as a control group. They commonly failed to mention that this </a:t>
            </a:r>
            <a:r>
              <a:rPr lang="en-GB" sz="3000" b="1" dirty="0">
                <a:latin typeface="MinionPro"/>
              </a:rPr>
              <a:t>consists of paediatric patients aged between one and five. </a:t>
            </a:r>
            <a:r>
              <a:rPr lang="en-GB" sz="3000" dirty="0">
                <a:latin typeface="MinionPro"/>
              </a:rPr>
              <a:t>Developing a model using adult patients with COVID-19 and very young patients with pneumonia is likely to overperform as</a:t>
            </a:r>
            <a:r>
              <a:rPr lang="en-GB" sz="3000" b="1" u="sng" dirty="0">
                <a:latin typeface="MinionPro"/>
              </a:rPr>
              <a:t> it is merely detecting children versus adults. </a:t>
            </a:r>
            <a:endParaRPr lang="en-GB" sz="3000" b="1" u="sng" dirty="0"/>
          </a:p>
        </p:txBody>
      </p:sp>
    </p:spTree>
    <p:extLst>
      <p:ext uri="{BB962C8B-B14F-4D97-AF65-F5344CB8AC3E}">
        <p14:creationId xmlns:p14="http://schemas.microsoft.com/office/powerpoint/2010/main" val="4186469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03" y="1368028"/>
            <a:ext cx="5829300" cy="4045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40ECD-EE4B-A993-1A36-ADE49E4E0739}"/>
              </a:ext>
            </a:extLst>
          </p:cNvPr>
          <p:cNvSpPr txBox="1"/>
          <p:nvPr/>
        </p:nvSpPr>
        <p:spPr>
          <a:xfrm>
            <a:off x="873929" y="2226469"/>
            <a:ext cx="6780068" cy="212365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3300" b="1" dirty="0">
                <a:latin typeface="Whitney"/>
              </a:rPr>
              <a:t>Our review finds that none of the models identified are of potential clinical use due to methodological flaws and/or underlying biases. 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2079772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 this a problem for Neuroscience?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39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5C99-F556-2042-B8B7-FDF36502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DC58B4E-D850-EC41-B381-FA187B6AB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57250"/>
            <a:ext cx="7886700" cy="2509782"/>
          </a:xfrm>
        </p:spPr>
      </p:pic>
    </p:spTree>
    <p:extLst>
      <p:ext uri="{BB962C8B-B14F-4D97-AF65-F5344CB8AC3E}">
        <p14:creationId xmlns:p14="http://schemas.microsoft.com/office/powerpoint/2010/main" val="131576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7980148-D435-DE45-BAB8-84573C7E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2" y="1338688"/>
            <a:ext cx="5313320" cy="44623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7C663943-6CB8-2748-A32B-0F8440488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15" y="1349021"/>
            <a:ext cx="3864656" cy="182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The alpha has 26 letters</a:t>
            </a:r>
          </a:p>
          <a:p>
            <a:pPr marL="0" indent="0" algn="l">
              <a:spcBef>
                <a:spcPct val="50000"/>
              </a:spcBef>
            </a:pPr>
            <a:endParaRPr lang="en-GB" sz="2100" b="1" kern="0">
              <a:solidFill>
                <a:schemeClr val="tx1"/>
              </a:solidFill>
              <a:latin typeface="Arial" charset="0"/>
              <a:cs typeface="Times New Roman" charset="0"/>
            </a:endParaRPr>
          </a:p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This is 4.7 bits of information</a:t>
            </a:r>
          </a:p>
          <a:p>
            <a:pPr indent="0" algn="l">
              <a:spcBef>
                <a:spcPct val="50000"/>
              </a:spcBef>
            </a:pPr>
            <a:endParaRPr lang="en-US" sz="1800" kern="0">
              <a:solidFill>
                <a:schemeClr val="tx1"/>
              </a:solidFill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30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407-9428-D541-8DE6-AFC6D519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566" y="1474859"/>
            <a:ext cx="6210598" cy="4163940"/>
          </a:xfrm>
        </p:spPr>
        <p:txBody>
          <a:bodyPr>
            <a:normAutofit/>
          </a:bodyPr>
          <a:lstStyle/>
          <a:p>
            <a:r>
              <a:rPr lang="en-US" dirty="0"/>
              <a:t>The most common measurement is microelectrodes</a:t>
            </a:r>
          </a:p>
          <a:p>
            <a:r>
              <a:rPr lang="en-US" dirty="0"/>
              <a:t>People have noticed that fewer neurons are found than should be </a:t>
            </a:r>
          </a:p>
          <a:p>
            <a:r>
              <a:rPr lang="en-US" dirty="0"/>
              <a:t>Robinson (1968) expected 100 and only found a few. </a:t>
            </a:r>
          </a:p>
          <a:p>
            <a:r>
              <a:rPr lang="en-US" dirty="0"/>
              <a:t>Data suggest 90% of neurons aren’t measured from!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14E1-972D-A246-992F-8AB8702F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FE97396-320A-BE43-8E7E-A7FBE05D3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023" y="261505"/>
            <a:ext cx="5309104" cy="6751920"/>
          </a:xfrm>
        </p:spPr>
      </p:pic>
    </p:spTree>
    <p:extLst>
      <p:ext uri="{BB962C8B-B14F-4D97-AF65-F5344CB8AC3E}">
        <p14:creationId xmlns:p14="http://schemas.microsoft.com/office/powerpoint/2010/main" val="3772143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6CCFC-95E7-4450-BF9F-076403E79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A5BCE6-6D5D-2D72-4ED6-4ADE40AD5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11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469A-8A46-DD4A-8865-C4C7D95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62BA3177-5D80-D54C-A2A4-2D75725A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890" y="1928813"/>
            <a:ext cx="5715000" cy="3000375"/>
          </a:xfrm>
        </p:spPr>
      </p:pic>
    </p:spTree>
    <p:extLst>
      <p:ext uri="{BB962C8B-B14F-4D97-AF65-F5344CB8AC3E}">
        <p14:creationId xmlns:p14="http://schemas.microsoft.com/office/powerpoint/2010/main" val="2374728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9114-ED4B-3539-B62A-4018F19D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5611-3F86-7669-13EE-494524C8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2BA38-5D5B-0A88-56A1-9496F9AC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3" y="365126"/>
            <a:ext cx="8705193" cy="59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0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3" t="21425" r="16492" b="20820"/>
          <a:stretch/>
        </p:blipFill>
        <p:spPr>
          <a:xfrm>
            <a:off x="395479" y="-114699"/>
            <a:ext cx="7626303" cy="7087397"/>
          </a:xfrm>
        </p:spPr>
      </p:pic>
    </p:spTree>
    <p:extLst>
      <p:ext uri="{BB962C8B-B14F-4D97-AF65-F5344CB8AC3E}">
        <p14:creationId xmlns:p14="http://schemas.microsoft.com/office/powerpoint/2010/main" val="2255664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27" t="79324" r="17358" b="837"/>
          <a:stretch/>
        </p:blipFill>
        <p:spPr>
          <a:xfrm>
            <a:off x="194479" y="2457778"/>
            <a:ext cx="8755043" cy="2794829"/>
          </a:xfrm>
        </p:spPr>
      </p:pic>
    </p:spTree>
    <p:extLst>
      <p:ext uri="{BB962C8B-B14F-4D97-AF65-F5344CB8AC3E}">
        <p14:creationId xmlns:p14="http://schemas.microsoft.com/office/powerpoint/2010/main" val="4005722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79507"/>
          <a:stretch/>
        </p:blipFill>
        <p:spPr>
          <a:xfrm>
            <a:off x="179586" y="2422922"/>
            <a:ext cx="8556229" cy="2012157"/>
          </a:xfrm>
        </p:spPr>
      </p:pic>
    </p:spTree>
    <p:extLst>
      <p:ext uri="{BB962C8B-B14F-4D97-AF65-F5344CB8AC3E}">
        <p14:creationId xmlns:p14="http://schemas.microsoft.com/office/powerpoint/2010/main" val="2266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(Scale) 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265" y="2324832"/>
            <a:ext cx="3772804" cy="1108679"/>
          </a:xfrm>
        </p:spPr>
        <p:txBody>
          <a:bodyPr>
            <a:normAutofit fontScale="55000" lnSpcReduction="20000"/>
          </a:bodyPr>
          <a:lstStyle/>
          <a:p>
            <a:r>
              <a:rPr lang="en-US" b="1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/>
              <a:t>44x increase from 2009 2020</a:t>
            </a:r>
          </a:p>
          <a:p>
            <a:pPr lvl="1"/>
            <a:r>
              <a:rPr lang="en-US"/>
              <a:t>From 0.8 </a:t>
            </a:r>
            <a:r>
              <a:rPr lang="en-US" err="1"/>
              <a:t>zettabytes</a:t>
            </a:r>
            <a:r>
              <a:rPr lang="en-US"/>
              <a:t> to 35zb</a:t>
            </a:r>
          </a:p>
          <a:p>
            <a:r>
              <a:rPr lang="en-US"/>
              <a:t>Data volume is increasing exponentially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18" y="3283749"/>
            <a:ext cx="1919660" cy="122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21" y="2324835"/>
            <a:ext cx="1749188" cy="924805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90" y="3688700"/>
            <a:ext cx="4160018" cy="44749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518241" y="4136193"/>
            <a:ext cx="4255955" cy="1361213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8"/>
              <a:ext cx="244385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>
                  <a:solidFill>
                    <a:srgbClr val="0000FF"/>
                  </a:solidFill>
                </a:rPr>
                <a:t>Exponential increase in collected/generated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7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1722835" y="1876428"/>
            <a:ext cx="2119313" cy="54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8" rIns="68576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12+ TBs</a:t>
            </a:r>
            <a:r>
              <a:rPr lang="en-US" sz="975" kern="0">
                <a:solidFill>
                  <a:srgbClr val="000000"/>
                </a:solidFill>
              </a:rPr>
              <a:t> </a:t>
            </a:r>
            <a:br>
              <a:rPr lang="en-US" sz="975" kern="0">
                <a:solidFill>
                  <a:srgbClr val="000000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of tweet data 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746772" y="4269584"/>
            <a:ext cx="994172" cy="54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8" rIns="68576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25+ TBs </a:t>
            </a:r>
            <a:r>
              <a:rPr lang="en-US" sz="1050" kern="0">
                <a:solidFill>
                  <a:srgbClr val="075314"/>
                </a:solidFill>
              </a:rPr>
              <a:t>of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69" y="2384823"/>
            <a:ext cx="2088356" cy="190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 rot="16200000">
            <a:off x="1000722" y="3514292"/>
            <a:ext cx="110251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? TBs </a:t>
            </a:r>
            <a:r>
              <a:rPr lang="en-US" sz="1050" kern="0">
                <a:solidFill>
                  <a:srgbClr val="075314"/>
                </a:solidFill>
              </a:rPr>
              <a:t>of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data every day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425179" y="4336260"/>
            <a:ext cx="1228725" cy="1132285"/>
            <a:chOff x="264585" y="4317999"/>
            <a:chExt cx="1842062" cy="2180183"/>
          </a:xfrm>
        </p:grpSpPr>
        <p:pic>
          <p:nvPicPr>
            <p:cNvPr id="1742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rapezoid 18"/>
          <p:cNvSpPr/>
          <p:nvPr/>
        </p:nvSpPr>
        <p:spPr bwMode="auto">
          <a:xfrm rot="16200000">
            <a:off x="3470672" y="944169"/>
            <a:ext cx="4238625" cy="4750594"/>
          </a:xfrm>
          <a:prstGeom prst="trapezoid">
            <a:avLst>
              <a:gd name="adj" fmla="val 28745"/>
            </a:avLst>
          </a:prstGeom>
          <a:solidFill>
            <a:srgbClr val="7889FB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9056" tIns="34529" rIns="69056" bIns="34529"/>
          <a:lstStyle/>
          <a:p>
            <a:pPr>
              <a:spcBef>
                <a:spcPct val="50000"/>
              </a:spcBef>
              <a:defRPr/>
            </a:pPr>
            <a:endParaRPr lang="en-US" sz="1050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057653" y="1327551"/>
            <a:ext cx="4002881" cy="4435942"/>
            <a:chOff x="3733800" y="742950"/>
            <a:chExt cx="5337175" cy="5914589"/>
          </a:xfrm>
        </p:grpSpPr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17421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2" name="Picture 1" descr="TrendsMontag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3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050">
                    <a:solidFill>
                      <a:srgbClr val="075314"/>
                    </a:solidFill>
                  </a:rPr>
                  <a:t> people on the Web by end 2011 </a:t>
                </a:r>
                <a:endParaRPr lang="en-US" sz="1350"/>
              </a:p>
            </p:txBody>
          </p:sp>
          <p:sp>
            <p:nvSpPr>
              <p:cNvPr id="17424" name="Rectangle 4"/>
              <p:cNvSpPr>
                <a:spLocks noChangeArrowheads="1"/>
              </p:cNvSpPr>
              <p:nvPr/>
            </p:nvSpPr>
            <p:spPr bwMode="auto">
              <a:xfrm>
                <a:off x="4297362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ctr" eaLnBrk="1" hangingPunct="1"/>
                <a:r>
                  <a:rPr lang="en-US" sz="1350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05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050">
                    <a:solidFill>
                      <a:srgbClr val="075314"/>
                    </a:solidFill>
                  </a:rPr>
                </a:br>
                <a:r>
                  <a:rPr lang="en-US" sz="1050">
                    <a:solidFill>
                      <a:srgbClr val="075314"/>
                    </a:solidFill>
                  </a:rPr>
                  <a:t> (1.3B in 2005)</a:t>
                </a:r>
                <a:endParaRPr lang="en-US" sz="1350"/>
              </a:p>
            </p:txBody>
          </p:sp>
          <p:sp>
            <p:nvSpPr>
              <p:cNvPr id="17425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66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050">
                    <a:solidFill>
                      <a:srgbClr val="075314"/>
                    </a:solidFill>
                  </a:rPr>
                  <a:t> camera phones world wide</a:t>
                </a:r>
                <a:endParaRPr lang="en-US" sz="1350"/>
              </a:p>
            </p:txBody>
          </p:sp>
          <p:sp>
            <p:nvSpPr>
              <p:cNvPr id="17426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000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050">
                    <a:solidFill>
                      <a:srgbClr val="075314"/>
                    </a:solidFill>
                  </a:rPr>
                  <a:t> devices sold annually</a:t>
                </a:r>
                <a:endParaRPr lang="en-US" sz="1350"/>
              </a:p>
            </p:txBody>
          </p:sp>
        </p:grpSp>
        <p:sp>
          <p:nvSpPr>
            <p:cNvPr id="17420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0" tIns="171450" rIns="171450" bIns="171450">
              <a:spAutoFit/>
            </a:bodyPr>
            <a:lstStyle/>
            <a:p>
              <a:pPr algn="ctr" eaLnBrk="1" hangingPunct="1"/>
              <a:r>
                <a:rPr lang="en-US" sz="1350" i="1">
                  <a:solidFill>
                    <a:srgbClr val="00A4DE"/>
                  </a:solidFill>
                </a:rPr>
                <a:t>76 million</a:t>
              </a:r>
              <a:r>
                <a:rPr lang="en-US" sz="1050">
                  <a:solidFill>
                    <a:srgbClr val="075314"/>
                  </a:solidFill>
                </a:rPr>
                <a:t> smart meters in 2009…</a:t>
              </a:r>
              <a:br>
                <a:rPr lang="en-US" sz="1050">
                  <a:solidFill>
                    <a:srgbClr val="075314"/>
                  </a:solidFill>
                </a:rPr>
              </a:br>
              <a:r>
                <a:rPr lang="en-US" sz="1050">
                  <a:solidFill>
                    <a:srgbClr val="075314"/>
                  </a:solidFill>
                </a:rPr>
                <a:t> 200M by 2014 </a:t>
              </a:r>
              <a:endParaRPr lang="en-US" sz="1350"/>
            </a:p>
          </p:txBody>
        </p:sp>
      </p:grpSp>
      <p:sp>
        <p:nvSpPr>
          <p:cNvPr id="29" name="Trapezoid 28"/>
          <p:cNvSpPr/>
          <p:nvPr/>
        </p:nvSpPr>
        <p:spPr bwMode="auto">
          <a:xfrm rot="16200000">
            <a:off x="3584972" y="1058469"/>
            <a:ext cx="4238625" cy="4750594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9056" tIns="34529" rIns="69056" bIns="34529"/>
          <a:lstStyle/>
          <a:p>
            <a:pPr eaLnBrk="1" hangingPunct="1">
              <a:spcBef>
                <a:spcPct val="50000"/>
              </a:spcBef>
              <a:defRPr/>
            </a:pPr>
            <a:endParaRPr lang="en-US" sz="105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990</Words>
  <Application>Microsoft Macintosh PowerPoint</Application>
  <PresentationFormat>On-screen Show (4:3)</PresentationFormat>
  <Paragraphs>134</Paragraphs>
  <Slides>77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MillerDaily</vt:lpstr>
      <vt:lpstr>MinionPro</vt:lpstr>
      <vt:lpstr>Whitney</vt:lpstr>
      <vt:lpstr>Wingdings</vt:lpstr>
      <vt:lpstr>Office Theme</vt:lpstr>
      <vt:lpstr>PowerPoint Presentation</vt:lpstr>
      <vt:lpstr>Decisions from Data</vt:lpstr>
      <vt:lpstr>What is Big Data/AI?</vt:lpstr>
      <vt:lpstr>What is “big data”? </vt:lpstr>
      <vt:lpstr>Neural Systems Process information</vt:lpstr>
      <vt:lpstr>PowerPoint Presentation</vt:lpstr>
      <vt:lpstr>PowerPoint Presentation</vt:lpstr>
      <vt:lpstr>Volume (Scale) </vt:lpstr>
      <vt:lpstr>PowerPoint Presentation</vt:lpstr>
      <vt:lpstr>Variety (Complexity) </vt:lpstr>
      <vt:lpstr>Velocity (Speed) </vt:lpstr>
      <vt:lpstr>Real-time/Fast Data</vt:lpstr>
      <vt:lpstr>How much data?</vt:lpstr>
      <vt:lpstr>PowerPoint Presentation</vt:lpstr>
      <vt:lpstr>PowerPoint Presentation</vt:lpstr>
      <vt:lpstr>Neuroscience has LOTS of examples</vt:lpstr>
      <vt:lpstr>Neuroscience has LOTS of examples</vt:lpstr>
      <vt:lpstr>PowerPoint Presentation</vt:lpstr>
      <vt:lpstr>PowerPoint Presentation</vt:lpstr>
      <vt:lpstr>PowerPoint Presentation</vt:lpstr>
      <vt:lpstr>PowerPoint Presentation</vt:lpstr>
      <vt:lpstr>So What is Big Data/AI?</vt:lpstr>
      <vt:lpstr>Making decisions from data</vt:lpstr>
      <vt:lpstr>PowerPoint Presentation</vt:lpstr>
      <vt:lpstr>Making decisions from data</vt:lpstr>
      <vt:lpstr>Uncertainty People are good at variance bad at bias</vt:lpstr>
      <vt:lpstr>Bias/Variance Trade off:</vt:lpstr>
      <vt:lpstr>We often don’t know the target</vt:lpstr>
      <vt:lpstr>Miscalibration in physics:</vt:lpstr>
      <vt:lpstr>PowerPoint Presentation</vt:lpstr>
      <vt:lpstr>PowerPoint Presentation</vt:lpstr>
      <vt:lpstr>PowerPoint Presentation</vt:lpstr>
      <vt:lpstr>PowerPoint Presentation</vt:lpstr>
      <vt:lpstr>Consequences of miscalibration</vt:lpstr>
      <vt:lpstr>PowerPoint Presentation</vt:lpstr>
      <vt:lpstr>https://github.com/tg-bomze/Face-Depixelizer</vt:lpstr>
      <vt:lpstr>PowerPoint Presentation</vt:lpstr>
      <vt:lpstr>PowerPoint Presentation</vt:lpstr>
      <vt:lpstr>PowerPoint Presentation</vt:lpstr>
      <vt:lpstr>PowerPoint Presentation</vt:lpstr>
      <vt:lpstr>Assessing risk, automating racism </vt:lpstr>
      <vt:lpstr>COMPAS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Algorithmic Healthcare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Paradox of big data</vt:lpstr>
      <vt:lpstr>The more the data, the surer we fool ourselves. </vt:lpstr>
      <vt:lpstr>The more the data, the surer we fool ourselves.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a problem for Neuroscience?</vt:lpstr>
      <vt:lpstr>PowerPoint Presentation</vt:lpstr>
      <vt:lpstr>PowerPoint Presentation</vt:lpstr>
      <vt:lpstr>PowerPoint Presentation</vt:lpstr>
      <vt:lpstr>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decisions from data</dc:title>
  <dc:creator>Justin Ales</dc:creator>
  <cp:lastModifiedBy>Justin Ales</cp:lastModifiedBy>
  <cp:revision>8</cp:revision>
  <dcterms:created xsi:type="dcterms:W3CDTF">2020-09-28T18:43:33Z</dcterms:created>
  <dcterms:modified xsi:type="dcterms:W3CDTF">2024-11-13T14:05:17Z</dcterms:modified>
</cp:coreProperties>
</file>